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Coverage</c:v>
                </c:pt>
              </c:strCache>
            </c:strRef>
          </c:tx>
          <c:spPr>
            <a:solidFill>
              <a:srgbClr val="2B4C7E"/>
            </a:solidFill>
            <a:effectLst/>
          </c:spPr>
          <c:invertIfNegative val="0"/>
          <c:dLbls>
            <c:numFmt formatCode="0&quot;%&quot;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B1C1A"/>
                    </a:solidFill>
                    <a:latin typeface="IBM Plex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CIS Azure</c:v>
                  </c:pt>
                  <c:pt idx="1">
                    <c:v>SOC 2 CC</c:v>
                  </c:pt>
                  <c:pt idx="2">
                    <c:v>ISO 27001 A</c:v>
                  </c:pt>
                  <c:pt idx="3">
                    <c:v>HIPAA Sec.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85</c:v>
                </c:pt>
                <c:pt idx="1">
                  <c:v>78</c:v>
                </c:pt>
                <c:pt idx="2">
                  <c:v>72</c:v>
                </c:pt>
                <c:pt idx="3">
                  <c:v>64</c:v>
                </c:pt>
              </c:numCache>
            </c:numRef>
          </c:val>
        </c:ser>
        <c:dLbls>
          <c:numFmt formatCode="0&quot;%&quot;" sourceLinked="0"/>
          <c:txPr>
            <a:bodyPr/>
            <a:lstStyle/>
            <a:p>
              <a:pPr>
                <a:defRPr b="0" i="0" strike="noStrike" sz="1200" u="none">
                  <a:solidFill>
                    <a:srgbClr val="1B1C1A"/>
                  </a:solidFill>
                  <a:latin typeface="IBM Plex Sans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55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1B1C1A"/>
                </a:solidFill>
                <a:latin typeface="IBM Plex San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image-8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3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rk-on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50292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115568" y="5029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Snow</a:t>
            </a:r>
            <a:pPr indent="0" marL="0">
              <a:buNone/>
            </a:pPr>
            <a:r>
              <a:rPr lang="en-US" sz="2000" b="1" dirty="0">
                <a:solidFill>
                  <a:srgbClr val="7BA6D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Ops</a:t>
            </a:r>
            <a:endParaRPr lang="en-US" sz="2000" dirty="0"/>
          </a:p>
        </p:txBody>
      </p:sp>
      <p:sp>
        <p:nvSpPr>
          <p:cNvPr id="4" name="Text 1"/>
          <p:cNvSpPr/>
          <p:nvPr/>
        </p:nvSpPr>
        <p:spPr>
          <a:xfrm>
            <a:off x="566928" y="2331720"/>
            <a:ext cx="1042416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3000"/>
              </a:lnSpc>
              <a:buNone/>
            </a:pPr>
            <a:r>
              <a:rPr lang="en-US" sz="42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Audit-ready cloud platforms,</a:t>
            </a:r>
            <a:endParaRPr lang="en-US" sz="4200" dirty="0"/>
          </a:p>
          <a:p>
            <a:pPr algn="l" indent="0" marL="0">
              <a:lnSpc>
                <a:spcPct val="103000"/>
              </a:lnSpc>
              <a:buNone/>
            </a:pPr>
            <a:r>
              <a:rPr lang="en-US" sz="42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engineered — not bolted on.</a:t>
            </a:r>
            <a:endParaRPr lang="en-US" sz="4200" dirty="0"/>
          </a:p>
        </p:txBody>
      </p:sp>
      <p:sp>
        <p:nvSpPr>
          <p:cNvPr id="5" name="Text 2"/>
          <p:cNvSpPr/>
          <p:nvPr/>
        </p:nvSpPr>
        <p:spPr>
          <a:xfrm>
            <a:off x="566928" y="43434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EE6C4D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Compliant by construction.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66928" y="603504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A988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Confidential — prepared for ⟨Client⟩</a:t>
            </a:r>
            <a:pPr algn="l" indent="0" marL="0">
              <a:buNone/>
            </a:pPr>
            <a:r>
              <a:rPr lang="en-US" sz="1100" dirty="0">
                <a:solidFill>
                  <a:srgbClr val="9A988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      ·      ⟨Date⟩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3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rk-on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91556" y="1371600"/>
            <a:ext cx="1005840" cy="10058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2697480"/>
            <a:ext cx="1036015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Start with a free Discovery Audit.</a:t>
            </a:r>
            <a:endParaRPr lang="en-US" sz="3800" dirty="0"/>
          </a:p>
        </p:txBody>
      </p:sp>
      <p:sp>
        <p:nvSpPr>
          <p:cNvPr id="4" name="Text 1"/>
          <p:cNvSpPr/>
          <p:nvPr/>
        </p:nvSpPr>
        <p:spPr>
          <a:xfrm>
            <a:off x="914400" y="3657600"/>
            <a:ext cx="103601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A988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Read-only. ~20 minutes of your time. A branded findings report mapped to fixes.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4539996" y="4480560"/>
            <a:ext cx="3108960" cy="658368"/>
          </a:xfrm>
          <a:prstGeom prst="roundRect">
            <a:avLst>
              <a:gd name="adj" fmla="val 13889"/>
            </a:avLst>
          </a:prstGeom>
          <a:solidFill>
            <a:srgbClr val="D9552F"/>
          </a:solidFill>
          <a:ln/>
        </p:spPr>
      </p:sp>
      <p:sp>
        <p:nvSpPr>
          <p:cNvPr id="6" name="Text 3"/>
          <p:cNvSpPr/>
          <p:nvPr/>
        </p:nvSpPr>
        <p:spPr>
          <a:xfrm>
            <a:off x="4539996" y="4480560"/>
            <a:ext cx="3108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Start a free Discovery Audit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914400" y="6035040"/>
            <a:ext cx="103601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A988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snowops · compliant by construction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3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rk-on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310896" cy="31089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50976" y="3657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Snow</a:t>
            </a:r>
            <a:pPr algn="l" indent="0" marL="0">
              <a:buNone/>
            </a:pPr>
            <a:r>
              <a:rPr lang="en-US" sz="1500" b="1" dirty="0">
                <a:solidFill>
                  <a:srgbClr val="7BA6D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Ops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566928" y="2286000"/>
            <a:ext cx="2743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600" b="1" dirty="0">
                <a:solidFill>
                  <a:srgbClr val="2B4C7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01</a:t>
            </a:r>
            <a:endParaRPr lang="en-US" sz="9600" dirty="0"/>
          </a:p>
        </p:txBody>
      </p:sp>
      <p:sp>
        <p:nvSpPr>
          <p:cNvPr id="5" name="Text 2"/>
          <p:cNvSpPr/>
          <p:nvPr/>
        </p:nvSpPr>
        <p:spPr>
          <a:xfrm>
            <a:off x="566928" y="379476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problem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566928" y="47091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9A988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Section divider — duplicate for 02, 03, … Swap the number and title.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566928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988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Confidential — prepared for ⟨Client⟩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0341864" y="64008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88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02 / 10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rk-color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310896" cy="31089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50976" y="3657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Snow</a:t>
            </a:r>
            <a:pPr algn="l" indent="0" marL="0">
              <a:buNone/>
            </a:pPr>
            <a:r>
              <a:rPr lang="en-US" sz="1500" b="1" dirty="0">
                <a:solidFill>
                  <a:srgbClr val="2B4C7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Ops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566928" y="10515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PROBLEM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566928" y="1417320"/>
            <a:ext cx="5577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3000"/>
              </a:lnSpc>
              <a:buNone/>
            </a:pPr>
            <a:r>
              <a:rPr lang="en-US" sz="30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Click-ops works — until an</a:t>
            </a:r>
            <a:endParaRPr lang="en-US" sz="3000" dirty="0"/>
          </a:p>
          <a:p>
            <a:pPr algn="l" indent="0" marL="0">
              <a:lnSpc>
                <a:spcPct val="103000"/>
              </a:lnSpc>
              <a:buNone/>
            </a:pPr>
            <a:r>
              <a:rPr lang="en-US" sz="30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enterprise deal demands SOC 2.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566928" y="3200400"/>
            <a:ext cx="5394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Infrastructure built by hand in a console works fine — right up until a customer's procurement or a Series B diligence gates the deal on a certification you don't have yet.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6537960" y="1417320"/>
            <a:ext cx="507492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6793992" y="167335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EE6C4D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1</a:t>
            </a:r>
            <a:endParaRPr lang="en-US" sz="3400" dirty="0"/>
          </a:p>
        </p:txBody>
      </p:sp>
      <p:sp>
        <p:nvSpPr>
          <p:cNvPr id="9" name="Text 6"/>
          <p:cNvSpPr/>
          <p:nvPr/>
        </p:nvSpPr>
        <p:spPr>
          <a:xfrm>
            <a:off x="7680960" y="167335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Months of manual hardening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7680960" y="213055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 fire drill under deal pressure, not a plan.</a:t>
            </a:r>
            <a:endParaRPr lang="en-US" sz="1250" dirty="0"/>
          </a:p>
        </p:txBody>
      </p:sp>
      <p:sp>
        <p:nvSpPr>
          <p:cNvPr id="11" name="Shape 8"/>
          <p:cNvSpPr/>
          <p:nvPr/>
        </p:nvSpPr>
        <p:spPr>
          <a:xfrm>
            <a:off x="6537960" y="2990088"/>
            <a:ext cx="507492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6793992" y="324612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EE6C4D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2</a:t>
            </a:r>
            <a:endParaRPr lang="en-US" sz="3400" dirty="0"/>
          </a:p>
        </p:txBody>
      </p:sp>
      <p:sp>
        <p:nvSpPr>
          <p:cNvPr id="13" name="Text 10"/>
          <p:cNvSpPr/>
          <p:nvPr/>
        </p:nvSpPr>
        <p:spPr>
          <a:xfrm>
            <a:off x="7680960" y="32461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 audit trail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7680960" y="370332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Nobody can show an auditor what changed, when, or why.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6537960" y="4562856"/>
            <a:ext cx="507492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793992" y="4818888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EE6C4D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3</a:t>
            </a:r>
            <a:endParaRPr lang="en-US" sz="3400" dirty="0"/>
          </a:p>
        </p:txBody>
      </p:sp>
      <p:sp>
        <p:nvSpPr>
          <p:cNvPr id="17" name="Text 14"/>
          <p:cNvSpPr/>
          <p:nvPr/>
        </p:nvSpPr>
        <p:spPr>
          <a:xfrm>
            <a:off x="7680960" y="481888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founder's calendar disappears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7680960" y="527608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Security questionnaires eat the quarter.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566928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Confidential — prepared for ⟨Client⟩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10341864" y="64008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6E67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03 / 10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3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rk-on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310896" cy="31089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50976" y="3657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Snow</a:t>
            </a:r>
            <a:pPr algn="l" indent="0" marL="0">
              <a:buNone/>
            </a:pPr>
            <a:r>
              <a:rPr lang="en-US" sz="1500" b="1" dirty="0">
                <a:solidFill>
                  <a:srgbClr val="7BA6D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Ops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566928" y="2011680"/>
            <a:ext cx="1060704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36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Vanta tells you what's broken.
</a:t>
            </a:r>
            <a:pPr algn="l" indent="0" marL="0">
              <a:lnSpc>
                <a:spcPct val="112000"/>
              </a:lnSpc>
              <a:buNone/>
            </a:pPr>
            <a:r>
              <a:rPr lang="en-US" sz="36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SnowOps engineers the platform that's </a:t>
            </a:r>
            <a:pPr algn="l" indent="0" marL="0">
              <a:lnSpc>
                <a:spcPct val="112000"/>
              </a:lnSpc>
              <a:buNone/>
            </a:pPr>
            <a:r>
              <a:rPr lang="en-US" sz="3600" b="1" dirty="0">
                <a:solidFill>
                  <a:srgbClr val="EE6C4D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compliant by construction</a:t>
            </a:r>
            <a:pPr algn="l" indent="0" marL="0">
              <a:lnSpc>
                <a:spcPct val="112000"/>
              </a:lnSpc>
              <a:buNone/>
            </a:pPr>
            <a:r>
              <a:rPr lang="en-US" sz="36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.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566928" y="5029200"/>
            <a:ext cx="9601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9A988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Complementary to your compliance tool — we close the gap it finds, in code you own, and feed evidence back into it.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566928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988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Confidential — prepared for ⟨Client⟩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10341864" y="64008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88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04 / 10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rk-color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310896" cy="31089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50976" y="3657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Snow</a:t>
            </a:r>
            <a:pPr algn="l" indent="0" marL="0">
              <a:buNone/>
            </a:pPr>
            <a:r>
              <a:rPr lang="en-US" sz="1500" b="1" dirty="0">
                <a:solidFill>
                  <a:srgbClr val="2B4C7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Ops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566928" y="10515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WHAT “COMPLIANT BY CONSTRUCTION” MEANS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566928" y="13716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controls are in the code, from minute one.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566928" y="2240280"/>
            <a:ext cx="3401568" cy="1691640"/>
          </a:xfrm>
          <a:prstGeom prst="roundRect">
            <a:avLst>
              <a:gd name="adj" fmla="val 4865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822960" y="2478024"/>
            <a:ext cx="2889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B4C7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Identity over secrets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822960" y="2990088"/>
            <a:ext cx="288950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OIDC federation. Zero long-lived cloud credentials.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178808" y="2240280"/>
            <a:ext cx="3401568" cy="1691640"/>
          </a:xfrm>
          <a:prstGeom prst="roundRect">
            <a:avLst>
              <a:gd name="adj" fmla="val 4865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434840" y="2478024"/>
            <a:ext cx="2889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B4C7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Least privilege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4434840" y="2990088"/>
            <a:ext cx="288950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RBAC + PIM — access is just-in-time and time-boxed.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7790688" y="2240280"/>
            <a:ext cx="3401568" cy="1691640"/>
          </a:xfrm>
          <a:prstGeom prst="roundRect">
            <a:avLst>
              <a:gd name="adj" fmla="val 4865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8046720" y="2478024"/>
            <a:ext cx="2889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B4C7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Policy as code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8046720" y="2990088"/>
            <a:ext cx="288950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Every change: PR → plan → automated gate → apply.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566928" y="4187952"/>
            <a:ext cx="3401568" cy="1691640"/>
          </a:xfrm>
          <a:prstGeom prst="roundRect">
            <a:avLst>
              <a:gd name="adj" fmla="val 4865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822960" y="4425696"/>
            <a:ext cx="2889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B4C7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Encryption + logging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822960" y="4937760"/>
            <a:ext cx="288950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On by default, from day zero — not retrofitted.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4178808" y="4187952"/>
            <a:ext cx="3401568" cy="1691640"/>
          </a:xfrm>
          <a:prstGeom prst="roundRect">
            <a:avLst>
              <a:gd name="adj" fmla="val 4865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4434840" y="4425696"/>
            <a:ext cx="2889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B4C7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Evidence as code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4434840" y="4937760"/>
            <a:ext cx="288950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Compliance state is emitted automatically, not collected.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566928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Confidential — prepared for ⟨Client⟩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0341864" y="64008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6E67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05 / 10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rk-color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310896" cy="31089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50976" y="3657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Snow</a:t>
            </a:r>
            <a:pPr algn="l" indent="0" marL="0">
              <a:buNone/>
            </a:pPr>
            <a:r>
              <a:rPr lang="en-US" sz="1500" b="1" dirty="0">
                <a:solidFill>
                  <a:srgbClr val="2B4C7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Ops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566928" y="10515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HOW WE DELIVER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566928" y="1417320"/>
            <a:ext cx="51206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28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Module-driven. GitOps-managed.</a:t>
            </a:r>
            <a:endParaRPr lang="en-US" sz="28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28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Everything is code you own.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66928" y="3200400"/>
            <a:ext cx="5029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50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 tested library of Azure modules, policy bundles, and pipelines — composed, not snowflaked. In git, tested, reviewable, and yours to keep. No black box, no lock-in.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6309360" y="1417320"/>
            <a:ext cx="5303520" cy="3977640"/>
          </a:xfrm>
          <a:prstGeom prst="roundRect">
            <a:avLst>
              <a:gd name="adj" fmla="val 2069"/>
            </a:avLst>
          </a:prstGeom>
          <a:solidFill>
            <a:srgbClr val="141310"/>
          </a:solidFill>
          <a:ln w="12700">
            <a:solidFill>
              <a:srgbClr val="2A2824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629400" y="1737360"/>
            <a:ext cx="475488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350" dirty="0">
                <a:solidFill>
                  <a:srgbClr val="7BA6D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modules/</a:t>
            </a:r>
            <a:endParaRPr lang="en-US" sz="1350" dirty="0"/>
          </a:p>
          <a:p>
            <a:pPr algn="l" indent="0" marL="0">
              <a:lnSpc>
                <a:spcPct val="128000"/>
              </a:lnSpc>
              <a:buNone/>
            </a:pPr>
            <a:r>
              <a:rPr lang="en-US" sz="1350" dirty="0">
                <a:solidFill>
                  <a:srgbClr val="ECEAE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  azure/network/hub-spoke     </a:t>
            </a:r>
            <a:endParaRPr lang="en-US" sz="1350" dirty="0"/>
          </a:p>
          <a:p>
            <a:pPr algn="l" indent="0" marL="0">
              <a:lnSpc>
                <a:spcPct val="128000"/>
              </a:lnSpc>
              <a:buNone/>
            </a:pPr>
            <a:r>
              <a:rPr lang="en-US" sz="1350" dirty="0">
                <a:solidFill>
                  <a:srgbClr val="ECEAE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  azure/identity/oidc-federation</a:t>
            </a:r>
            <a:endParaRPr lang="en-US" sz="1350" dirty="0"/>
          </a:p>
          <a:p>
            <a:pPr algn="l" indent="0" marL="0">
              <a:lnSpc>
                <a:spcPct val="128000"/>
              </a:lnSpc>
              <a:buNone/>
            </a:pPr>
            <a:r>
              <a:rPr lang="en-US" sz="1350" dirty="0">
                <a:solidFill>
                  <a:srgbClr val="ECEAE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  azure/policy/encryption-deny </a:t>
            </a:r>
            <a:endParaRPr lang="en-US" sz="1350" dirty="0"/>
          </a:p>
          <a:p>
            <a:pPr algn="l" indent="0" marL="0">
              <a:lnSpc>
                <a:spcPct val="128000"/>
              </a:lnSpc>
              <a:buNone/>
            </a:pPr>
            <a:r>
              <a:rPr lang="en-US" sz="1350" dirty="0">
                <a:solidFill>
                  <a:srgbClr val="7BA6D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policy/  </a:t>
            </a:r>
            <a:endParaRPr lang="en-US" sz="1350" dirty="0"/>
          </a:p>
          <a:p>
            <a:pPr algn="l" indent="0" marL="0">
              <a:lnSpc>
                <a:spcPct val="128000"/>
              </a:lnSpc>
              <a:buNone/>
            </a:pPr>
            <a:r>
              <a:rPr lang="en-US" sz="1350" dirty="0">
                <a:solidFill>
                  <a:srgbClr val="ECEAE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  opa/  kyverno/  azure-policy/</a:t>
            </a:r>
            <a:endParaRPr lang="en-US" sz="1350" dirty="0"/>
          </a:p>
          <a:p>
            <a:pPr algn="l" indent="0" marL="0">
              <a:lnSpc>
                <a:spcPct val="128000"/>
              </a:lnSpc>
              <a:buNone/>
            </a:pPr>
            <a:r>
              <a:rPr lang="en-US" sz="1350" dirty="0">
                <a:solidFill>
                  <a:srgbClr val="7BA6D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pipelines/github-actions/     </a:t>
            </a:r>
            <a:endParaRPr lang="en-US" sz="1350" dirty="0"/>
          </a:p>
          <a:p>
            <a:pPr algn="l" indent="0" marL="0">
              <a:lnSpc>
                <a:spcPct val="128000"/>
              </a:lnSpc>
              <a:buNone/>
            </a:pPr>
            <a:endParaRPr lang="en-US" sz="1350" dirty="0"/>
          </a:p>
          <a:p>
            <a:pPr algn="l" indent="0" marL="0">
              <a:lnSpc>
                <a:spcPct val="128000"/>
              </a:lnSpc>
              <a:buNone/>
            </a:pPr>
            <a:r>
              <a:rPr lang="en-US" sz="1350" dirty="0">
                <a:solidFill>
                  <a:srgbClr val="9A988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$ terraform plan  </a:t>
            </a:r>
            <a:endParaRPr lang="en-US" sz="1350" dirty="0"/>
          </a:p>
          <a:p>
            <a:pPr algn="l" indent="0" marL="0">
              <a:lnSpc>
                <a:spcPct val="128000"/>
              </a:lnSpc>
              <a:buNone/>
            </a:pPr>
            <a:r>
              <a:rPr lang="en-US" sz="1350" dirty="0">
                <a:solidFill>
                  <a:srgbClr val="ECEAE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→ 23 checks  </a:t>
            </a:r>
            <a:pPr algn="l" indent="0" marL="0">
              <a:lnSpc>
                <a:spcPct val="128000"/>
              </a:lnSpc>
              <a:buNone/>
            </a:pPr>
            <a:r>
              <a:rPr lang="en-US" sz="1350" dirty="0">
                <a:solidFill>
                  <a:srgbClr val="57C08F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PASS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566928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Confidential — prepared for ⟨Client⟩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10341864" y="64008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6E67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06 / 10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3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rk-on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310896" cy="31089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50976" y="3657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Snow</a:t>
            </a:r>
            <a:pPr algn="l" indent="0" marL="0">
              <a:buNone/>
            </a:pPr>
            <a:r>
              <a:rPr lang="en-US" sz="1500" b="1" dirty="0">
                <a:solidFill>
                  <a:srgbClr val="7BA6D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Ops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566928" y="10515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9A988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PROOF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566928" y="137160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ECEAE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We prove it before you pay.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66928" y="251460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400" b="1" dirty="0">
                <a:solidFill>
                  <a:srgbClr val="7BA6D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23</a:t>
            </a:r>
            <a:endParaRPr lang="en-US" sz="6400" dirty="0"/>
          </a:p>
        </p:txBody>
      </p:sp>
      <p:sp>
        <p:nvSpPr>
          <p:cNvPr id="7" name="Text 4"/>
          <p:cNvSpPr/>
          <p:nvPr/>
        </p:nvSpPr>
        <p:spPr>
          <a:xfrm>
            <a:off x="566928" y="3749040"/>
            <a:ext cx="3291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9A988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passing test suites — Terratest, conftest, kyverno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224528" y="251460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400" b="1" dirty="0">
                <a:solidFill>
                  <a:srgbClr val="7BA6D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Weeks</a:t>
            </a:r>
            <a:endParaRPr lang="en-US" sz="6400" dirty="0"/>
          </a:p>
        </p:txBody>
      </p:sp>
      <p:sp>
        <p:nvSpPr>
          <p:cNvPr id="9" name="Text 6"/>
          <p:cNvSpPr/>
          <p:nvPr/>
        </p:nvSpPr>
        <p:spPr>
          <a:xfrm>
            <a:off x="4224528" y="3749040"/>
            <a:ext cx="3291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9A988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to an audit-defensible platform, not months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7882128" y="251460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400" b="1" dirty="0">
                <a:solidFill>
                  <a:srgbClr val="7BA6D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0</a:t>
            </a:r>
            <a:endParaRPr lang="en-US" sz="6400" dirty="0"/>
          </a:p>
        </p:txBody>
      </p:sp>
      <p:sp>
        <p:nvSpPr>
          <p:cNvPr id="11" name="Text 8"/>
          <p:cNvSpPr/>
          <p:nvPr/>
        </p:nvSpPr>
        <p:spPr>
          <a:xfrm>
            <a:off x="7882128" y="3749040"/>
            <a:ext cx="3291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9A988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long-lived cloud credentials — identity over secrets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66928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988C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Confidential — prepared for ⟨Client⟩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10341864" y="64008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88C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07 / 10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rk-color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310896" cy="31089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50976" y="3657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Snow</a:t>
            </a:r>
            <a:pPr algn="l" indent="0" marL="0">
              <a:buNone/>
            </a:pPr>
            <a:r>
              <a:rPr lang="en-US" sz="1500" b="1" dirty="0">
                <a:solidFill>
                  <a:srgbClr val="2B4C7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Ops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566928" y="10515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COMPLIANCE COVERAGE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566928" y="1371600"/>
            <a:ext cx="5669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Engineered controls, mapped to the frameworks you're audited against.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566928" y="2834640"/>
            <a:ext cx="5394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140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Honest coverage — process controls (that people, not infrastructure, own) are shown separately, never inflated.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66928" y="58064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D9552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Illustrative figures — replace with Y7 (Nidhi-approved) numbers before any client use.</a:t>
            </a:r>
            <a:endParaRPr lang="en-US" sz="11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6355080" y="1554480"/>
          <a:ext cx="525780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9" name="Text 5"/>
          <p:cNvSpPr/>
          <p:nvPr/>
        </p:nvSpPr>
        <p:spPr>
          <a:xfrm>
            <a:off x="566928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Confidential — prepared for ⟨Client⟩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10341864" y="64008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6E67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08 / 10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rk-color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310896" cy="31089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50976" y="3657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Snow</a:t>
            </a:r>
            <a:pPr algn="l" indent="0" marL="0">
              <a:buNone/>
            </a:pPr>
            <a:r>
              <a:rPr lang="en-US" sz="1500" b="1" dirty="0">
                <a:solidFill>
                  <a:srgbClr val="2B4C7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Ops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566928" y="10515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PACKAGES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566928" y="137160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Land small. Expand. The retainer is the engine.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566928" y="2286000"/>
            <a:ext cx="2615184" cy="310896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804672" y="2542032"/>
            <a:ext cx="21579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F7A5A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FREE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804672" y="2944368"/>
            <a:ext cx="21579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Discovery Audit</a:t>
            </a:r>
            <a:endParaRPr lang="en-US" sz="1900" dirty="0"/>
          </a:p>
        </p:txBody>
      </p:sp>
      <p:sp>
        <p:nvSpPr>
          <p:cNvPr id="9" name="Text 6"/>
          <p:cNvSpPr/>
          <p:nvPr/>
        </p:nvSpPr>
        <p:spPr>
          <a:xfrm>
            <a:off x="804672" y="3584448"/>
            <a:ext cx="215798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Read-only audit of your Azure tenant. Findings mapped to fixes.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3355848" y="2286000"/>
            <a:ext cx="2615184" cy="310896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3593592" y="2542032"/>
            <a:ext cx="21579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2B4C7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[QW]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3593592" y="2944368"/>
            <a:ext cx="21579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Quick-Win</a:t>
            </a:r>
            <a:endParaRPr lang="en-US" sz="1900" dirty="0"/>
          </a:p>
        </p:txBody>
      </p:sp>
      <p:sp>
        <p:nvSpPr>
          <p:cNvPr id="13" name="Text 10"/>
          <p:cNvSpPr/>
          <p:nvPr/>
        </p:nvSpPr>
        <p:spPr>
          <a:xfrm>
            <a:off x="3593592" y="3584448"/>
            <a:ext cx="215798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Quality gates onto your repo in 2–3 days. No cloud creds.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6144768" y="2286000"/>
            <a:ext cx="2615184" cy="310896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6144768" y="2286000"/>
            <a:ext cx="2615184" cy="3108960"/>
          </a:xfrm>
          <a:prstGeom prst="roundRect">
            <a:avLst>
              <a:gd name="adj" fmla="val 3147"/>
            </a:avLst>
          </a:prstGeom>
          <a:ln w="25400">
            <a:solidFill>
              <a:srgbClr val="EE6C4D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382512" y="2542032"/>
            <a:ext cx="21579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2B4C7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[B]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6382512" y="2944368"/>
            <a:ext cx="21579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Baseline</a:t>
            </a:r>
            <a:endParaRPr lang="en-US" sz="1900" dirty="0"/>
          </a:p>
        </p:txBody>
      </p:sp>
      <p:sp>
        <p:nvSpPr>
          <p:cNvPr id="18" name="Text 15"/>
          <p:cNvSpPr/>
          <p:nvPr/>
        </p:nvSpPr>
        <p:spPr>
          <a:xfrm>
            <a:off x="6382512" y="3584448"/>
            <a:ext cx="215798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 hardened, automated Azure platform. 4–6 weeks.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6382512" y="4846320"/>
            <a:ext cx="21579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D9552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Most common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8933688" y="2286000"/>
            <a:ext cx="2615184" cy="3108960"/>
          </a:xfrm>
          <a:prstGeom prst="roundRect">
            <a:avLst>
              <a:gd name="adj" fmla="val 3147"/>
            </a:avLst>
          </a:prstGeom>
          <a:solidFill>
            <a:srgbClr val="FFFFFF"/>
          </a:solidFill>
          <a:ln w="9525">
            <a:solidFill>
              <a:srgbClr val="E7E4DC"/>
            </a:solidFill>
            <a:prstDash val="solid"/>
          </a:ln>
          <a:effectLst>
            <a:outerShdw sx="100000" sy="100000" kx="0" ky="0" algn="bl" rotWithShape="0" blurRad="88900" dist="25400" dir="5400000">
              <a:srgbClr val="9A9488">
                <a:alpha val="22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9171432" y="2542032"/>
            <a:ext cx="21579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2B4C7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[A]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9171432" y="2944368"/>
            <a:ext cx="21579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1B1C1A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Advanced</a:t>
            </a:r>
            <a:endParaRPr lang="en-US" sz="1900" dirty="0"/>
          </a:p>
        </p:txBody>
      </p:sp>
      <p:sp>
        <p:nvSpPr>
          <p:cNvPr id="23" name="Text 20"/>
          <p:cNvSpPr/>
          <p:nvPr/>
        </p:nvSpPr>
        <p:spPr>
          <a:xfrm>
            <a:off x="9171432" y="3584448"/>
            <a:ext cx="215798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Formal evidence, SIEM, trust center. Certification-ready.</a:t>
            </a:r>
            <a:endParaRPr lang="en-US" sz="1250" dirty="0"/>
          </a:p>
        </p:txBody>
      </p:sp>
      <p:sp>
        <p:nvSpPr>
          <p:cNvPr id="24" name="Text 21"/>
          <p:cNvSpPr/>
          <p:nvPr/>
        </p:nvSpPr>
        <p:spPr>
          <a:xfrm>
            <a:off x="566928" y="58064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→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566928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C6E67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Confidential — prepared for ⟨Client⟩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10341864" y="64008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6E67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09 / 10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SnowOps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SnowOps</dc:creator>
  <cp:lastModifiedBy>SnowOps</cp:lastModifiedBy>
  <cp:revision>1</cp:revision>
  <dcterms:created xsi:type="dcterms:W3CDTF">2026-07-17T04:12:54Z</dcterms:created>
  <dcterms:modified xsi:type="dcterms:W3CDTF">2026-07-17T04:12:54Z</dcterms:modified>
</cp:coreProperties>
</file>